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7" r:id="rId19"/>
  </p:sldIdLst>
  <p:sldSz cx="12192000" cy="6858000"/>
  <p:notesSz cx="6858000" cy="12192000"/>
  <p:embeddedFontLst>
    <p:embeddedFont>
      <p:font typeface="MiSans" panose="02010600030101010101" charset="-122"/>
      <p:regular r:id="rId21"/>
    </p:embeddedFont>
    <p:embeddedFont>
      <p:font typeface="Open Sans" panose="020B0606030504020204" pitchFamily="34" charset="0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7" d="100"/>
          <a:sy n="117" d="100"/>
        </p:scale>
        <p:origin x="1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3514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1055159" y="4441275"/>
            <a:ext cx="10081683" cy="0"/>
          </a:xfrm>
          <a:prstGeom prst="line">
            <a:avLst/>
          </a:prstGeom>
          <a:noFill/>
          <a:ln w="6350">
            <a:solidFill>
              <a:srgbClr val="724231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1744979" y="4725898"/>
            <a:ext cx="8702040" cy="70802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基于内容的音乐推荐系统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700395" y="5815965"/>
            <a:ext cx="3074670" cy="307340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汇报时间：2025/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11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537585" y="5815330"/>
            <a:ext cx="2366010" cy="30797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第六小组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系统架构图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4"/>
          <p:cNvSpPr/>
          <p:nvPr/>
        </p:nvSpPr>
        <p:spPr>
          <a:xfrm>
            <a:off x="2567305" y="381000"/>
            <a:ext cx="679259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48403" y="1485900"/>
            <a:ext cx="4969054" cy="486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48403" y="2089007"/>
            <a:ext cx="4969586" cy="384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48403" y="2527088"/>
            <a:ext cx="4969054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/>
          <p:cNvSpPr/>
          <p:nvPr/>
        </p:nvSpPr>
        <p:spPr>
          <a:xfrm>
            <a:off x="748403" y="2527088"/>
            <a:ext cx="4969054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590591" y="2089007"/>
            <a:ext cx="4971792" cy="384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590591" y="2527088"/>
            <a:ext cx="4970128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2"/>
          <p:cNvSpPr/>
          <p:nvPr/>
        </p:nvSpPr>
        <p:spPr>
          <a:xfrm>
            <a:off x="6590591" y="2527088"/>
            <a:ext cx="4970128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47741" y="3955326"/>
            <a:ext cx="4970248" cy="486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47741" y="4557770"/>
            <a:ext cx="4971138" cy="384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747741" y="5005793"/>
            <a:ext cx="4970527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6"/>
          <p:cNvSpPr/>
          <p:nvPr/>
        </p:nvSpPr>
        <p:spPr>
          <a:xfrm>
            <a:off x="747741" y="5005793"/>
            <a:ext cx="4970527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590591" y="5005793"/>
            <a:ext cx="4970527" cy="125471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0"/>
          <p:cNvSpPr/>
          <p:nvPr/>
        </p:nvSpPr>
        <p:spPr>
          <a:xfrm>
            <a:off x="6590591" y="5005793"/>
            <a:ext cx="4970527" cy="1254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/>
          </a:p>
        </p:txBody>
      </p:sp>
      <p:pic>
        <p:nvPicPr>
          <p:cNvPr id="25" name="图片 24" descr="图示&#10;&#10;AI 生成的内容可能不正确。">
            <a:extLst>
              <a:ext uri="{FF2B5EF4-FFF2-40B4-BE49-F238E27FC236}">
                <a16:creationId xmlns:a16="http://schemas.microsoft.com/office/drawing/2014/main" id="{C6A63590-EED2-91D7-93F4-FE457A4E9D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0351"/>
          <a:stretch>
            <a:fillRect/>
          </a:stretch>
        </p:blipFill>
        <p:spPr>
          <a:xfrm>
            <a:off x="10924" y="1211580"/>
            <a:ext cx="12192000" cy="400112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系统展示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 flipH="1">
            <a:off x="1055159" y="5829300"/>
            <a:ext cx="5040841" cy="0"/>
          </a:xfrm>
          <a:prstGeom prst="line">
            <a:avLst/>
          </a:prstGeom>
          <a:noFill/>
          <a:ln w="3175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Shape 1"/>
          <p:cNvSpPr/>
          <p:nvPr/>
        </p:nvSpPr>
        <p:spPr>
          <a:xfrm flipH="1">
            <a:off x="-283" y="1028700"/>
            <a:ext cx="10949305" cy="0"/>
          </a:xfrm>
          <a:prstGeom prst="line">
            <a:avLst/>
          </a:prstGeom>
          <a:noFill/>
          <a:ln w="3175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Shape 2"/>
          <p:cNvSpPr/>
          <p:nvPr/>
        </p:nvSpPr>
        <p:spPr>
          <a:xfrm>
            <a:off x="595599" y="1218441"/>
            <a:ext cx="266740" cy="26674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595599" y="1218441"/>
            <a:ext cx="266740" cy="266740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49714" y="3067044"/>
            <a:ext cx="5080635" cy="60896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20000"/>
              </a:lnSpc>
            </a:pPr>
            <a:r>
              <a:rPr lang="en-US" sz="28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多选首页与推荐结果界面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251200" y="5847715"/>
            <a:ext cx="40640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161779" y="3702044"/>
            <a:ext cx="4358640" cy="5340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首页界面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70305" y="4262114"/>
            <a:ext cx="4810760" cy="1489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首页提供歌曲多选界面，用户可以轻松选择自己喜欢的歌曲，操作简单直观。通过多选框，用户可以同时选择多首歌曲，为推荐提供基础。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259955" y="3429000"/>
            <a:ext cx="3690620" cy="4616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推荐结果界面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259955" y="3970655"/>
            <a:ext cx="3733165" cy="17697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点击推荐后，系统快速返回推荐结果界面，展示与用户选择相似的歌曲，提升用户体验。推荐结果以列表形式呈现，方便用户浏览和选择。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测试与结果分析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4:17:29-d3m9iu8s8jdo4os5et4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3690"/>
            <a:ext cx="12192000" cy="63684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12430" y="1141095"/>
            <a:ext cx="3296285" cy="51536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 flipH="1">
            <a:off x="11085830" y="6006465"/>
            <a:ext cx="216000" cy="216000"/>
          </a:xfrm>
          <a:custGeom>
            <a:avLst/>
            <a:gdLst/>
            <a:ahLst/>
            <a:cxnLst/>
            <a:rect l="l" t="t" r="r" b="b"/>
            <a:pathLst>
              <a:path w="216000" h="216000">
                <a:moveTo>
                  <a:pt x="0" y="28125"/>
                </a:moveTo>
                <a:lnTo>
                  <a:pt x="5082" y="215437"/>
                </a:lnTo>
                <a:lnTo>
                  <a:pt x="216000" y="216000"/>
                </a:lnTo>
                <a:lnTo>
                  <a:pt x="216000" y="162000"/>
                </a:lnTo>
                <a:lnTo>
                  <a:pt x="63529" y="162000"/>
                </a:lnTo>
                <a:lnTo>
                  <a:pt x="63529" y="0"/>
                </a:lnTo>
                <a:lnTo>
                  <a:pt x="0" y="28125"/>
                </a:lnTo>
                <a:close/>
              </a:path>
            </a:pathLst>
          </a:custGeom>
          <a:solidFill>
            <a:srgbClr val="666666">
              <a:alpha val="6509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3"/>
          <p:cNvSpPr/>
          <p:nvPr/>
        </p:nvSpPr>
        <p:spPr>
          <a:xfrm>
            <a:off x="11085830" y="6006465"/>
            <a:ext cx="216000" cy="216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742131" y="1715776"/>
            <a:ext cx="160526" cy="214035"/>
          </a:xfrm>
          <a:custGeom>
            <a:avLst/>
            <a:gdLst/>
            <a:ahLst/>
            <a:cxnLst/>
            <a:rect l="l" t="t" r="r" b="b"/>
            <a:pathLst>
              <a:path w="160526" h="214035">
                <a:moveTo>
                  <a:pt x="0" y="27869"/>
                </a:moveTo>
                <a:lnTo>
                  <a:pt x="3777" y="213478"/>
                </a:lnTo>
                <a:lnTo>
                  <a:pt x="160526" y="214035"/>
                </a:lnTo>
                <a:lnTo>
                  <a:pt x="160526" y="160526"/>
                </a:lnTo>
                <a:lnTo>
                  <a:pt x="47214" y="160526"/>
                </a:lnTo>
                <a:lnTo>
                  <a:pt x="47214" y="0"/>
                </a:lnTo>
                <a:lnTo>
                  <a:pt x="0" y="27869"/>
                </a:lnTo>
                <a:close/>
              </a:path>
            </a:pathLst>
          </a:custGeom>
          <a:solidFill>
            <a:srgbClr val="666666">
              <a:alpha val="6509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5"/>
          <p:cNvSpPr/>
          <p:nvPr/>
        </p:nvSpPr>
        <p:spPr>
          <a:xfrm>
            <a:off x="742131" y="1715776"/>
            <a:ext cx="160526" cy="214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 flipV="1">
            <a:off x="1022265" y="1424940"/>
            <a:ext cx="3711618" cy="35882"/>
          </a:xfrm>
          <a:custGeom>
            <a:avLst/>
            <a:gdLst/>
            <a:ahLst/>
            <a:cxnLst/>
            <a:rect l="l" t="t" r="r" b="b"/>
            <a:pathLst>
              <a:path w="3711618" h="35882">
                <a:moveTo>
                  <a:pt x="3642940" y="35882"/>
                </a:moveTo>
                <a:lnTo>
                  <a:pt x="3711618" y="0"/>
                </a:lnTo>
                <a:lnTo>
                  <a:pt x="0" y="0"/>
                </a:lnTo>
                <a:lnTo>
                  <a:pt x="68873" y="35882"/>
                </a:lnTo>
                <a:lnTo>
                  <a:pt x="3642940" y="35882"/>
                </a:lnTo>
                <a:close/>
              </a:path>
            </a:pathLst>
          </a:custGeom>
          <a:gradFill flip="none" rotWithShape="1">
            <a:gsLst>
              <a:gs pos="0">
                <a:srgbClr val="666666"/>
              </a:gs>
              <a:gs pos="86000">
                <a:srgbClr val="F2F2F2"/>
              </a:gs>
              <a:gs pos="100000">
                <a:srgbClr val="F2F2F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7"/>
          <p:cNvSpPr/>
          <p:nvPr/>
        </p:nvSpPr>
        <p:spPr>
          <a:xfrm>
            <a:off x="1022265" y="1424940"/>
            <a:ext cx="3711618" cy="358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742131" y="3358809"/>
            <a:ext cx="160526" cy="214035"/>
          </a:xfrm>
          <a:custGeom>
            <a:avLst/>
            <a:gdLst/>
            <a:ahLst/>
            <a:cxnLst/>
            <a:rect l="l" t="t" r="r" b="b"/>
            <a:pathLst>
              <a:path w="160526" h="214035">
                <a:moveTo>
                  <a:pt x="0" y="27869"/>
                </a:moveTo>
                <a:lnTo>
                  <a:pt x="3777" y="213478"/>
                </a:lnTo>
                <a:lnTo>
                  <a:pt x="160526" y="214035"/>
                </a:lnTo>
                <a:lnTo>
                  <a:pt x="160526" y="160526"/>
                </a:lnTo>
                <a:lnTo>
                  <a:pt x="47214" y="160526"/>
                </a:lnTo>
                <a:lnTo>
                  <a:pt x="47214" y="0"/>
                </a:lnTo>
                <a:lnTo>
                  <a:pt x="0" y="27869"/>
                </a:lnTo>
                <a:close/>
              </a:path>
            </a:pathLst>
          </a:custGeom>
          <a:solidFill>
            <a:srgbClr val="808080">
              <a:alpha val="6509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9"/>
          <p:cNvSpPr/>
          <p:nvPr/>
        </p:nvSpPr>
        <p:spPr>
          <a:xfrm>
            <a:off x="742131" y="3358809"/>
            <a:ext cx="160526" cy="214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 flipV="1">
            <a:off x="1022265" y="3067973"/>
            <a:ext cx="3711618" cy="35882"/>
          </a:xfrm>
          <a:custGeom>
            <a:avLst/>
            <a:gdLst/>
            <a:ahLst/>
            <a:cxnLst/>
            <a:rect l="l" t="t" r="r" b="b"/>
            <a:pathLst>
              <a:path w="3711618" h="35882">
                <a:moveTo>
                  <a:pt x="3642940" y="35882"/>
                </a:moveTo>
                <a:lnTo>
                  <a:pt x="3711618" y="0"/>
                </a:lnTo>
                <a:lnTo>
                  <a:pt x="0" y="0"/>
                </a:lnTo>
                <a:lnTo>
                  <a:pt x="68873" y="35882"/>
                </a:lnTo>
                <a:lnTo>
                  <a:pt x="3642940" y="35882"/>
                </a:lnTo>
                <a:close/>
              </a:path>
            </a:pathLst>
          </a:custGeom>
          <a:gradFill flip="none" rotWithShape="1">
            <a:gsLst>
              <a:gs pos="0">
                <a:srgbClr val="666666"/>
              </a:gs>
              <a:gs pos="86000">
                <a:srgbClr val="F2F2F2"/>
              </a:gs>
              <a:gs pos="100000">
                <a:srgbClr val="F2F2F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1"/>
          <p:cNvSpPr/>
          <p:nvPr/>
        </p:nvSpPr>
        <p:spPr>
          <a:xfrm>
            <a:off x="1022265" y="3067973"/>
            <a:ext cx="3711618" cy="358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742131" y="5001842"/>
            <a:ext cx="160526" cy="214035"/>
          </a:xfrm>
          <a:custGeom>
            <a:avLst/>
            <a:gdLst/>
            <a:ahLst/>
            <a:cxnLst/>
            <a:rect l="l" t="t" r="r" b="b"/>
            <a:pathLst>
              <a:path w="160526" h="214035">
                <a:moveTo>
                  <a:pt x="0" y="27869"/>
                </a:moveTo>
                <a:lnTo>
                  <a:pt x="3777" y="213478"/>
                </a:lnTo>
                <a:lnTo>
                  <a:pt x="160526" y="214035"/>
                </a:lnTo>
                <a:lnTo>
                  <a:pt x="160526" y="160526"/>
                </a:lnTo>
                <a:lnTo>
                  <a:pt x="47214" y="160526"/>
                </a:lnTo>
                <a:lnTo>
                  <a:pt x="47214" y="0"/>
                </a:lnTo>
                <a:lnTo>
                  <a:pt x="0" y="27869"/>
                </a:lnTo>
                <a:close/>
              </a:path>
            </a:pathLst>
          </a:custGeom>
          <a:solidFill>
            <a:srgbClr val="808080">
              <a:alpha val="6509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3"/>
          <p:cNvSpPr/>
          <p:nvPr/>
        </p:nvSpPr>
        <p:spPr>
          <a:xfrm>
            <a:off x="742131" y="5001842"/>
            <a:ext cx="160526" cy="214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 flipV="1">
            <a:off x="1022265" y="4711006"/>
            <a:ext cx="3711618" cy="35882"/>
          </a:xfrm>
          <a:custGeom>
            <a:avLst/>
            <a:gdLst/>
            <a:ahLst/>
            <a:cxnLst/>
            <a:rect l="l" t="t" r="r" b="b"/>
            <a:pathLst>
              <a:path w="3711618" h="35882">
                <a:moveTo>
                  <a:pt x="3642940" y="35882"/>
                </a:moveTo>
                <a:lnTo>
                  <a:pt x="3711618" y="0"/>
                </a:lnTo>
                <a:lnTo>
                  <a:pt x="0" y="0"/>
                </a:lnTo>
                <a:lnTo>
                  <a:pt x="68873" y="35882"/>
                </a:lnTo>
                <a:lnTo>
                  <a:pt x="3642940" y="35882"/>
                </a:lnTo>
                <a:close/>
              </a:path>
            </a:pathLst>
          </a:custGeom>
          <a:gradFill flip="none" rotWithShape="1">
            <a:gsLst>
              <a:gs pos="0">
                <a:srgbClr val="666666"/>
              </a:gs>
              <a:gs pos="86000">
                <a:srgbClr val="F2F2F2"/>
              </a:gs>
              <a:gs pos="100000">
                <a:srgbClr val="F2F2F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5"/>
          <p:cNvSpPr/>
          <p:nvPr/>
        </p:nvSpPr>
        <p:spPr>
          <a:xfrm>
            <a:off x="1022265" y="4711006"/>
            <a:ext cx="3711618" cy="358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742315" y="381000"/>
            <a:ext cx="679259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36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典型用例验证推荐合理性</a:t>
            </a:r>
            <a:endParaRPr lang="en-US" sz="1600" dirty="0"/>
          </a:p>
        </p:txBody>
      </p:sp>
      <p:sp>
        <p:nvSpPr>
          <p:cNvPr id="21" name="Shape 17"/>
          <p:cNvSpPr/>
          <p:nvPr/>
        </p:nvSpPr>
        <p:spPr>
          <a:xfrm>
            <a:off x="1030612" y="1553937"/>
            <a:ext cx="6319697" cy="385263"/>
          </a:xfrm>
          <a:custGeom>
            <a:avLst/>
            <a:gdLst/>
            <a:ahLst/>
            <a:cxnLst/>
            <a:rect l="l" t="t" r="r" b="b"/>
            <a:pathLst>
              <a:path w="6319697" h="385263">
                <a:moveTo>
                  <a:pt x="6319697" y="0"/>
                </a:moveTo>
                <a:lnTo>
                  <a:pt x="6319697" y="203648"/>
                </a:lnTo>
                <a:lnTo>
                  <a:pt x="5742432" y="385263"/>
                </a:lnTo>
                <a:lnTo>
                  <a:pt x="0" y="385263"/>
                </a:lnTo>
                <a:lnTo>
                  <a:pt x="0" y="181615"/>
                </a:lnTo>
                <a:lnTo>
                  <a:pt x="211517" y="4168"/>
                </a:lnTo>
                <a:lnTo>
                  <a:pt x="6319697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6350">
            <a:gradFill flip="none" rotWithShape="1">
              <a:gsLst>
                <a:gs pos="0">
                  <a:srgbClr val="A6A6A6"/>
                </a:gs>
                <a:gs pos="100000">
                  <a:srgbClr val="F2F2F2"/>
                </a:gs>
              </a:gsLst>
              <a:lin ang="0" scaled="1"/>
            </a:gra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" name="Text 18"/>
          <p:cNvSpPr/>
          <p:nvPr/>
        </p:nvSpPr>
        <p:spPr>
          <a:xfrm>
            <a:off x="1030612" y="1553937"/>
            <a:ext cx="6319697" cy="3852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用例1：多首流行歌曲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742131" y="1972618"/>
            <a:ext cx="6370687" cy="10487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3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选择多首流行歌曲进行推荐测试，结果均符合流行风格，验证了系统的推荐准确性。系统能够根据用户选择的流行歌曲，推荐其他类似的流行歌曲。</a:t>
            </a:r>
            <a:endParaRPr lang="en-US" sz="1600" dirty="0"/>
          </a:p>
        </p:txBody>
      </p:sp>
      <p:sp>
        <p:nvSpPr>
          <p:cNvPr id="24" name="Shape 20"/>
          <p:cNvSpPr/>
          <p:nvPr/>
        </p:nvSpPr>
        <p:spPr>
          <a:xfrm>
            <a:off x="1030612" y="3177920"/>
            <a:ext cx="6319697" cy="385263"/>
          </a:xfrm>
          <a:custGeom>
            <a:avLst/>
            <a:gdLst/>
            <a:ahLst/>
            <a:cxnLst/>
            <a:rect l="l" t="t" r="r" b="b"/>
            <a:pathLst>
              <a:path w="6319697" h="385263">
                <a:moveTo>
                  <a:pt x="6319697" y="0"/>
                </a:moveTo>
                <a:lnTo>
                  <a:pt x="6319697" y="203648"/>
                </a:lnTo>
                <a:lnTo>
                  <a:pt x="5742432" y="385263"/>
                </a:lnTo>
                <a:lnTo>
                  <a:pt x="0" y="385263"/>
                </a:lnTo>
                <a:lnTo>
                  <a:pt x="0" y="181615"/>
                </a:lnTo>
                <a:lnTo>
                  <a:pt x="211517" y="4168"/>
                </a:lnTo>
                <a:lnTo>
                  <a:pt x="6319697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6350">
            <a:gradFill flip="none" rotWithShape="1">
              <a:gsLst>
                <a:gs pos="0">
                  <a:srgbClr val="808080"/>
                </a:gs>
                <a:gs pos="100000">
                  <a:srgbClr val="F2F2F2"/>
                </a:gs>
              </a:gsLst>
              <a:lin ang="0" scaled="1"/>
            </a:gra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Text 21"/>
          <p:cNvSpPr/>
          <p:nvPr/>
        </p:nvSpPr>
        <p:spPr>
          <a:xfrm>
            <a:off x="1030612" y="3177920"/>
            <a:ext cx="6319697" cy="3852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用例2：单首歌曲</a:t>
            </a:r>
            <a:endParaRPr lang="en-US" sz="1600" dirty="0"/>
          </a:p>
        </p:txBody>
      </p:sp>
      <p:sp>
        <p:nvSpPr>
          <p:cNvPr id="26" name="Text 22"/>
          <p:cNvSpPr/>
          <p:nvPr/>
        </p:nvSpPr>
        <p:spPr>
          <a:xfrm>
            <a:off x="742131" y="3615651"/>
            <a:ext cx="6370687" cy="10487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3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仅选择一首歌曲提交，系统仍能给出合理的推荐结果，展现了系统的鲁棒性。即使用户只选择一首歌曲，系统也能提供多样化的推荐。</a:t>
            </a:r>
            <a:endParaRPr lang="en-US" sz="1600" dirty="0"/>
          </a:p>
        </p:txBody>
      </p:sp>
      <p:sp>
        <p:nvSpPr>
          <p:cNvPr id="27" name="Shape 23"/>
          <p:cNvSpPr/>
          <p:nvPr/>
        </p:nvSpPr>
        <p:spPr>
          <a:xfrm>
            <a:off x="1030612" y="4830478"/>
            <a:ext cx="6319697" cy="385263"/>
          </a:xfrm>
          <a:custGeom>
            <a:avLst/>
            <a:gdLst/>
            <a:ahLst/>
            <a:cxnLst/>
            <a:rect l="l" t="t" r="r" b="b"/>
            <a:pathLst>
              <a:path w="6319697" h="385263">
                <a:moveTo>
                  <a:pt x="6319697" y="0"/>
                </a:moveTo>
                <a:lnTo>
                  <a:pt x="6319697" y="203648"/>
                </a:lnTo>
                <a:lnTo>
                  <a:pt x="5742432" y="385263"/>
                </a:lnTo>
                <a:lnTo>
                  <a:pt x="0" y="385263"/>
                </a:lnTo>
                <a:lnTo>
                  <a:pt x="0" y="181615"/>
                </a:lnTo>
                <a:lnTo>
                  <a:pt x="211517" y="4168"/>
                </a:lnTo>
                <a:lnTo>
                  <a:pt x="6319697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6350">
            <a:gradFill flip="none" rotWithShape="1">
              <a:gsLst>
                <a:gs pos="0">
                  <a:srgbClr val="808080"/>
                </a:gs>
                <a:gs pos="100000">
                  <a:srgbClr val="F2F2F2"/>
                </a:gs>
              </a:gsLst>
              <a:lin ang="0" scaled="1"/>
            </a:gra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4"/>
          <p:cNvSpPr/>
          <p:nvPr/>
        </p:nvSpPr>
        <p:spPr>
          <a:xfrm>
            <a:off x="1030612" y="4830478"/>
            <a:ext cx="6319697" cy="3852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用例3：未选择歌曲</a:t>
            </a:r>
            <a:endParaRPr lang="en-US" sz="1600" dirty="0"/>
          </a:p>
        </p:txBody>
      </p:sp>
      <p:sp>
        <p:nvSpPr>
          <p:cNvPr id="29" name="Text 25"/>
          <p:cNvSpPr/>
          <p:nvPr/>
        </p:nvSpPr>
        <p:spPr>
          <a:xfrm>
            <a:off x="742131" y="5258684"/>
            <a:ext cx="6370687" cy="10487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3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未选择歌曲直接提交时，系统返回错误信息并重定向回首页，避免了异常情况的发生。这种设计提高了系统的用户体验和容错能力。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总结与展望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276013" y="3429000"/>
            <a:ext cx="5515313" cy="0"/>
          </a:xfrm>
          <a:prstGeom prst="line">
            <a:avLst/>
          </a:prstGeom>
          <a:noFill/>
          <a:ln w="19050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Shape 1"/>
          <p:cNvSpPr/>
          <p:nvPr/>
        </p:nvSpPr>
        <p:spPr>
          <a:xfrm>
            <a:off x="1276012" y="-1"/>
            <a:ext cx="0" cy="6858001"/>
          </a:xfrm>
          <a:prstGeom prst="line">
            <a:avLst/>
          </a:prstGeom>
          <a:noFill/>
          <a:ln w="3175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Shape 2"/>
          <p:cNvSpPr/>
          <p:nvPr/>
        </p:nvSpPr>
        <p:spPr>
          <a:xfrm>
            <a:off x="891678" y="-1"/>
            <a:ext cx="0" cy="6858001"/>
          </a:xfrm>
          <a:prstGeom prst="line">
            <a:avLst/>
          </a:prstGeom>
          <a:noFill/>
          <a:ln w="3175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1664335" y="1620520"/>
            <a:ext cx="4567555" cy="107759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完整链路与后续扩展方向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664335" y="3763645"/>
            <a:ext cx="5086350" cy="5340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完整链路实现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664335" y="4611370"/>
            <a:ext cx="5173980" cy="1489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成功实现了从数据获取到Web展示的完整推荐链路，为用户提供了完整的推荐服务。当前系统基于歌曲标题进行推荐，未来可引入更多特征，如歌词、歌手信息等，进一步优化推荐效果。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395855" y="2328138"/>
            <a:ext cx="6731212" cy="1100862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6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904230" y="4161155"/>
            <a:ext cx="3074670" cy="307340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汇报时间：2025/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11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729990" y="4160520"/>
            <a:ext cx="2366010" cy="30797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第六小组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项目背景与意义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8414385" y="1579245"/>
            <a:ext cx="3106420" cy="107759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20000"/>
              </a:lnSpc>
            </a:pPr>
            <a:r>
              <a:rPr lang="en-US" sz="2665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听歌选择困难与推荐价值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 flipH="1">
            <a:off x="6096000" y="5834380"/>
            <a:ext cx="5040843" cy="0"/>
          </a:xfrm>
          <a:prstGeom prst="line">
            <a:avLst/>
          </a:prstGeom>
          <a:noFill/>
          <a:ln w="3175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Shape 2"/>
          <p:cNvSpPr/>
          <p:nvPr/>
        </p:nvSpPr>
        <p:spPr>
          <a:xfrm>
            <a:off x="6096000" y="1028700"/>
            <a:ext cx="0" cy="4805892"/>
          </a:xfrm>
          <a:prstGeom prst="line">
            <a:avLst/>
          </a:prstGeom>
          <a:noFill/>
          <a:ln w="3175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Shape 3"/>
          <p:cNvSpPr/>
          <p:nvPr/>
        </p:nvSpPr>
        <p:spPr>
          <a:xfrm>
            <a:off x="11003473" y="5701010"/>
            <a:ext cx="266740" cy="26674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4"/>
          <p:cNvSpPr/>
          <p:nvPr/>
        </p:nvSpPr>
        <p:spPr>
          <a:xfrm>
            <a:off x="11003473" y="5701010"/>
            <a:ext cx="266740" cy="266740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1068070" y="1468120"/>
            <a:ext cx="4027805" cy="4616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听歌场景痛点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1068070" y="2042160"/>
            <a:ext cx="4664075" cy="14903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在海量歌曲中，用户往往面临选择困难，难以快速找到自己喜欢的音乐。这种痛点在现代音乐平台上尤为突出，需要有效的推荐系统来帮助用户筛选和发现适合自己的音乐。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6334760" y="3641725"/>
            <a:ext cx="4017010" cy="4616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推荐系统的重要性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6334760" y="4175125"/>
            <a:ext cx="4664075" cy="1490345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推荐系统在各类音乐应用中发挥着重要作用，能够帮助用户发现更多喜欢的音乐，提升用户体验和应用的粘性。通过精准的推荐，用户可以节省时间，快速找到符合自己口味的歌曲。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总体流程图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 flipH="1">
            <a:off x="1055159" y="5699705"/>
            <a:ext cx="4855497" cy="0"/>
          </a:xfrm>
          <a:prstGeom prst="line">
            <a:avLst/>
          </a:prstGeom>
          <a:noFill/>
          <a:ln w="3175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Shape 1"/>
          <p:cNvSpPr/>
          <p:nvPr/>
        </p:nvSpPr>
        <p:spPr>
          <a:xfrm>
            <a:off x="11123915" y="1028700"/>
            <a:ext cx="0" cy="5829300"/>
          </a:xfrm>
          <a:prstGeom prst="line">
            <a:avLst/>
          </a:prstGeom>
          <a:noFill/>
          <a:ln w="3175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Text 2"/>
          <p:cNvSpPr/>
          <p:nvPr/>
        </p:nvSpPr>
        <p:spPr>
          <a:xfrm>
            <a:off x="1155429" y="1440174"/>
            <a:ext cx="5779135" cy="683260"/>
          </a:xfrm>
          <a:prstGeom prst="rect">
            <a:avLst/>
          </a:prstGeom>
          <a:noFill/>
          <a:ln/>
        </p:spPr>
        <p:txBody>
          <a:bodyPr wrap="square" lIns="90043" tIns="46863" rIns="90043" bIns="46863" rtlCol="0" anchor="t"/>
          <a:lstStyle/>
          <a:p>
            <a:pPr>
              <a:lnSpc>
                <a:spcPct val="120000"/>
              </a:lnSpc>
            </a:pPr>
            <a:r>
              <a:rPr lang="en-US" sz="32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从数据到推荐的完整链路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155429" y="2380241"/>
            <a:ext cx="4358640" cy="5340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完整流程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55429" y="3228011"/>
            <a:ext cx="4433648" cy="1489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本系统从数据获取开始，通过爬虫或脚本获取原始数据，生成数据集后进行特征提取，计算相似度，最终将推荐结果通过Web界面展示给用户，形成一个完整的推荐链路。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数据获取与预处理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4:17:29-d3m9iu8s8jdo4os5et4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5945"/>
            <a:ext cx="12192000" cy="58610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721485" y="2322195"/>
            <a:ext cx="440690" cy="440690"/>
          </a:xfrm>
          <a:prstGeom prst="rect">
            <a:avLst/>
          </a:prstGeom>
          <a:solidFill>
            <a:srgbClr val="D9D9D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1721485" y="2322195"/>
            <a:ext cx="440690" cy="4406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929765" y="1866265"/>
            <a:ext cx="746760" cy="746760"/>
          </a:xfrm>
          <a:prstGeom prst="rect">
            <a:avLst/>
          </a:prstGeom>
          <a:solidFill>
            <a:srgbClr val="59595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1929765" y="1866265"/>
            <a:ext cx="746760" cy="74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290050" y="2322195"/>
            <a:ext cx="440690" cy="440690"/>
          </a:xfrm>
          <a:prstGeom prst="rect">
            <a:avLst/>
          </a:prstGeom>
          <a:solidFill>
            <a:srgbClr val="D9D9D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9290050" y="2322195"/>
            <a:ext cx="440690" cy="4406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9498330" y="1866265"/>
            <a:ext cx="746760" cy="746760"/>
          </a:xfrm>
          <a:prstGeom prst="rect">
            <a:avLst/>
          </a:prstGeom>
          <a:solidFill>
            <a:srgbClr val="59595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9498330" y="1866265"/>
            <a:ext cx="746760" cy="74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501005" y="2580640"/>
            <a:ext cx="440690" cy="440690"/>
          </a:xfrm>
          <a:prstGeom prst="rect">
            <a:avLst/>
          </a:prstGeom>
          <a:solidFill>
            <a:srgbClr val="D9D9D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5501005" y="2580640"/>
            <a:ext cx="440690" cy="4406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709285" y="2124710"/>
            <a:ext cx="746760" cy="746760"/>
          </a:xfrm>
          <a:prstGeom prst="rect">
            <a:avLst/>
          </a:prstGeom>
          <a:solidFill>
            <a:srgbClr val="59595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5709285" y="2124710"/>
            <a:ext cx="746760" cy="74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79780" y="730885"/>
            <a:ext cx="10468610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solidFill>
                  <a:srgbClr val="3B383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脚本生成CSV与可扩展爬虫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814830" y="1913255"/>
            <a:ext cx="981710" cy="4546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66775" y="283019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数据获取方式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66775" y="3543935"/>
            <a:ext cx="2853055" cy="2719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本次示例通过脚本生成songs.csv，为系统提供基础数据支持。实际应用中，可以扩展为使用爬虫和BeautifulSoup从网站获取数据，以丰富数据来源。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594350" y="2171700"/>
            <a:ext cx="981710" cy="4546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655820" y="309562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CSV结构示意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4655820" y="3809365"/>
            <a:ext cx="2853055" cy="2719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CSV文件包含歌曲的基本信息，如标题、歌手、风格等。通过脚本生成的CSV结构清晰，便于后续处理。实际应用中，可根据需要扩展更多字段。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383395" y="1913255"/>
            <a:ext cx="981710" cy="4546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8444865" y="280987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数据预处理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8444865" y="3523615"/>
            <a:ext cx="2853055" cy="2718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在数据预处理阶段，对CSV文件进行清洗，处理缺失值，确保数据的完整性和准确性，为后续的特征提取和推荐算法提供可靠的数据基础。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特征提取与推荐算法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606165" y="1680210"/>
            <a:ext cx="7947660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lang="en-US" sz="36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TF-IDF向量化与余弦相似Top-K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 flipH="1">
            <a:off x="1242412" y="1028700"/>
            <a:ext cx="4110355" cy="0"/>
          </a:xfrm>
          <a:prstGeom prst="line">
            <a:avLst/>
          </a:prstGeom>
          <a:noFill/>
          <a:ln w="3175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Shape 2"/>
          <p:cNvSpPr/>
          <p:nvPr/>
        </p:nvSpPr>
        <p:spPr>
          <a:xfrm flipH="1">
            <a:off x="6512984" y="5649595"/>
            <a:ext cx="5040841" cy="0"/>
          </a:xfrm>
          <a:prstGeom prst="line">
            <a:avLst/>
          </a:prstGeom>
          <a:noFill/>
          <a:ln w="3175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3804920" y="2611120"/>
            <a:ext cx="3712210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特征提取方法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947160" y="3268345"/>
            <a:ext cx="3385820" cy="2693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使用TF-IDF对歌曲标题进行向量化处理，将文本信息转化为可计算的数值特征。通过这种方式，可以量化歌曲之间的相似性，为推荐算法提供基础。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914005" y="2611120"/>
            <a:ext cx="3712210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推荐算法逻辑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056245" y="3268345"/>
            <a:ext cx="3385820" cy="2693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通过计算余弦相似度来衡量歌曲之间的相似性，并根据相似度进行Top-K推荐。这种方法能够为用户推荐与所选歌曲风格相似的其他歌曲，提升推荐的准确性和多样性。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724231"/>
      </a:accent1>
      <a:accent2>
        <a:srgbClr val="FF9D43"/>
      </a:accent2>
      <a:accent3>
        <a:srgbClr val="50572B"/>
      </a:accent3>
      <a:accent4>
        <a:srgbClr val="5D160E"/>
      </a:accent4>
      <a:accent5>
        <a:srgbClr val="E77529"/>
      </a:accent5>
      <a:accent6>
        <a:srgbClr val="B39E4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261</Words>
  <Application>Microsoft Office PowerPoint</Application>
  <PresentationFormat>宽屏</PresentationFormat>
  <Paragraphs>79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Arial</vt:lpstr>
      <vt:lpstr>MiSans</vt:lpstr>
      <vt:lpstr>Open Sans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基于内容的音乐推荐系统</dc:title>
  <dc:subject>基于内容的音乐推荐系统</dc:subject>
  <dc:creator>Kimi</dc:creator>
  <cp:lastModifiedBy>将伟 苏</cp:lastModifiedBy>
  <cp:revision>3</cp:revision>
  <dcterms:created xsi:type="dcterms:W3CDTF">2025-11-19T11:08:55Z</dcterms:created>
  <dcterms:modified xsi:type="dcterms:W3CDTF">2025-11-20T10:52:34Z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{"Label":"基于内容的音乐推荐系统","ContentProducer":"001191110108MACG2KBH8F10000","ProduceID":"d4eqa1q23rd48rc2pqb0","ReservedCode1":"","ContentPropagator":"001191110108MACG2KBH8F20000","PropagateID":"d4eqa1q23rd48rc2pqb0","ReservedCode2":""}</vt:lpwstr>
  </property>
</Properties>
</file>